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14" r:id="rId5"/>
    <p:sldId id="318" r:id="rId6"/>
    <p:sldId id="315" r:id="rId7"/>
    <p:sldId id="324" r:id="rId8"/>
    <p:sldId id="317" r:id="rId9"/>
    <p:sldId id="326" r:id="rId10"/>
    <p:sldId id="320" r:id="rId11"/>
    <p:sldId id="327" r:id="rId12"/>
    <p:sldId id="322" r:id="rId13"/>
    <p:sldId id="321" r:id="rId14"/>
    <p:sldId id="325" r:id="rId15"/>
    <p:sldId id="328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0A019-39CD-44CC-B1E8-7A3A8A303A9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04F1FD-0625-4053-B6DB-BD0871938011}">
      <dgm:prSet phldrT="[Text]" phldr="0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10000"/>
                </a:schemeClr>
              </a:solidFill>
            </a:rPr>
            <a:t>Farhan </a:t>
          </a:r>
        </a:p>
      </dgm:t>
    </dgm:pt>
    <dgm:pt modelId="{DB2428F1-2454-4CD3-8EBA-0005610788B3}" type="parTrans" cxnId="{899E54B8-CB15-4900-9D38-67A5CDB75D8A}">
      <dgm:prSet/>
      <dgm:spPr/>
      <dgm:t>
        <a:bodyPr/>
        <a:lstStyle/>
        <a:p>
          <a:endParaRPr lang="en-US"/>
        </a:p>
      </dgm:t>
    </dgm:pt>
    <dgm:pt modelId="{CD446271-8120-496E-8C81-20F554D83633}" type="sibTrans" cxnId="{899E54B8-CB15-4900-9D38-67A5CDB75D8A}">
      <dgm:prSet/>
      <dgm:spPr/>
      <dgm:t>
        <a:bodyPr/>
        <a:lstStyle/>
        <a:p>
          <a:endParaRPr lang="en-US"/>
        </a:p>
      </dgm:t>
    </dgm:pt>
    <dgm:pt modelId="{4EE0E4D1-C824-4F84-BA4B-C1C968E6A119}">
      <dgm:prSet phldrT="[Text]" phldr="0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10000"/>
                </a:schemeClr>
              </a:solidFill>
            </a:rPr>
            <a:t>Ibad</a:t>
          </a:r>
        </a:p>
      </dgm:t>
    </dgm:pt>
    <dgm:pt modelId="{0354EABF-52FE-426A-8106-FA015C500978}" type="parTrans" cxnId="{B45492E9-F674-4D54-BF83-CD9A39B36573}">
      <dgm:prSet/>
      <dgm:spPr/>
      <dgm:t>
        <a:bodyPr/>
        <a:lstStyle/>
        <a:p>
          <a:endParaRPr lang="en-US"/>
        </a:p>
      </dgm:t>
    </dgm:pt>
    <dgm:pt modelId="{F4715FA8-9F22-490A-B271-E2A423AE0DF3}" type="sibTrans" cxnId="{B45492E9-F674-4D54-BF83-CD9A39B36573}">
      <dgm:prSet/>
      <dgm:spPr/>
      <dgm:t>
        <a:bodyPr/>
        <a:lstStyle/>
        <a:p>
          <a:endParaRPr lang="en-US"/>
        </a:p>
      </dgm:t>
    </dgm:pt>
    <dgm:pt modelId="{B945E8EF-DBCB-4EC1-833B-71AAA1B7E91B}">
      <dgm:prSet phldrT="[Text]" phldr="0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10000"/>
                </a:schemeClr>
              </a:solidFill>
            </a:rPr>
            <a:t>Sharjeel</a:t>
          </a:r>
        </a:p>
      </dgm:t>
    </dgm:pt>
    <dgm:pt modelId="{20BA1E7B-6985-4776-8EBF-3C935ECAB787}" type="parTrans" cxnId="{DBBE97BE-0DB0-4E52-937A-B3FFDC6F649C}">
      <dgm:prSet/>
      <dgm:spPr/>
      <dgm:t>
        <a:bodyPr/>
        <a:lstStyle/>
        <a:p>
          <a:endParaRPr lang="en-US"/>
        </a:p>
      </dgm:t>
    </dgm:pt>
    <dgm:pt modelId="{086055BE-4595-4613-BB97-7EF1858B9B83}" type="sibTrans" cxnId="{DBBE97BE-0DB0-4E52-937A-B3FFDC6F649C}">
      <dgm:prSet/>
      <dgm:spPr/>
      <dgm:t>
        <a:bodyPr/>
        <a:lstStyle/>
        <a:p>
          <a:endParaRPr lang="en-US"/>
        </a:p>
      </dgm:t>
    </dgm:pt>
    <dgm:pt modelId="{B24536EE-081E-4EB7-8621-12A66410D86E}">
      <dgm:prSet phldrT="[Text]" phldr="0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>
              <a:solidFill>
                <a:schemeClr val="accent1">
                  <a:lumMod val="10000"/>
                </a:schemeClr>
              </a:solidFill>
            </a:rPr>
            <a:t>Taha</a:t>
          </a:r>
        </a:p>
      </dgm:t>
    </dgm:pt>
    <dgm:pt modelId="{40893313-0BF6-462E-BC9E-66A706FE308E}" type="parTrans" cxnId="{5AEB6CE0-B3F9-429B-9CD4-128F640B64F0}">
      <dgm:prSet/>
      <dgm:spPr/>
      <dgm:t>
        <a:bodyPr/>
        <a:lstStyle/>
        <a:p>
          <a:endParaRPr lang="en-US"/>
        </a:p>
      </dgm:t>
    </dgm:pt>
    <dgm:pt modelId="{BDDCAAC2-CC51-417D-B2EB-821D3FC1D8A9}" type="sibTrans" cxnId="{5AEB6CE0-B3F9-429B-9CD4-128F640B64F0}">
      <dgm:prSet/>
      <dgm:spPr/>
      <dgm:t>
        <a:bodyPr/>
        <a:lstStyle/>
        <a:p>
          <a:endParaRPr lang="en-US"/>
        </a:p>
      </dgm:t>
    </dgm:pt>
    <dgm:pt modelId="{855899B4-8E4B-4975-85AF-B97CA1291EFA}" type="pres">
      <dgm:prSet presAssocID="{7140A019-39CD-44CC-B1E8-7A3A8A303A95}" presName="diagram" presStyleCnt="0">
        <dgm:presLayoutVars>
          <dgm:dir/>
          <dgm:resizeHandles val="exact"/>
        </dgm:presLayoutVars>
      </dgm:prSet>
      <dgm:spPr/>
    </dgm:pt>
    <dgm:pt modelId="{9C28BD35-ED7C-4F98-A80A-3C8C27CACD5D}" type="pres">
      <dgm:prSet presAssocID="{EC04F1FD-0625-4053-B6DB-BD0871938011}" presName="node" presStyleLbl="node1" presStyleIdx="0" presStyleCnt="4">
        <dgm:presLayoutVars>
          <dgm:bulletEnabled val="1"/>
        </dgm:presLayoutVars>
      </dgm:prSet>
      <dgm:spPr/>
    </dgm:pt>
    <dgm:pt modelId="{891EACB7-A654-41FF-8748-1046E0DF1290}" type="pres">
      <dgm:prSet presAssocID="{CD446271-8120-496E-8C81-20F554D83633}" presName="sibTrans" presStyleCnt="0"/>
      <dgm:spPr/>
    </dgm:pt>
    <dgm:pt modelId="{04722723-3F1A-436E-9D76-03F91D62BB20}" type="pres">
      <dgm:prSet presAssocID="{4EE0E4D1-C824-4F84-BA4B-C1C968E6A119}" presName="node" presStyleLbl="node1" presStyleIdx="1" presStyleCnt="4">
        <dgm:presLayoutVars>
          <dgm:bulletEnabled val="1"/>
        </dgm:presLayoutVars>
      </dgm:prSet>
      <dgm:spPr/>
    </dgm:pt>
    <dgm:pt modelId="{17E8C969-1F0A-4A4F-A503-25601952D85A}" type="pres">
      <dgm:prSet presAssocID="{F4715FA8-9F22-490A-B271-E2A423AE0DF3}" presName="sibTrans" presStyleCnt="0"/>
      <dgm:spPr/>
    </dgm:pt>
    <dgm:pt modelId="{DB7029CF-57BC-48B4-A3B8-AC4745F2F8E7}" type="pres">
      <dgm:prSet presAssocID="{B945E8EF-DBCB-4EC1-833B-71AAA1B7E91B}" presName="node" presStyleLbl="node1" presStyleIdx="2" presStyleCnt="4">
        <dgm:presLayoutVars>
          <dgm:bulletEnabled val="1"/>
        </dgm:presLayoutVars>
      </dgm:prSet>
      <dgm:spPr/>
    </dgm:pt>
    <dgm:pt modelId="{4A9F7A66-0BE1-4314-B421-D6154DC892DB}" type="pres">
      <dgm:prSet presAssocID="{086055BE-4595-4613-BB97-7EF1858B9B83}" presName="sibTrans" presStyleCnt="0"/>
      <dgm:spPr/>
    </dgm:pt>
    <dgm:pt modelId="{AEE3EEB6-B47F-4BAB-87B6-D16428AD43DF}" type="pres">
      <dgm:prSet presAssocID="{B24536EE-081E-4EB7-8621-12A66410D86E}" presName="node" presStyleLbl="node1" presStyleIdx="3" presStyleCnt="4" custLinFactNeighborX="-783" custLinFactNeighborY="-490">
        <dgm:presLayoutVars>
          <dgm:bulletEnabled val="1"/>
        </dgm:presLayoutVars>
      </dgm:prSet>
      <dgm:spPr/>
    </dgm:pt>
  </dgm:ptLst>
  <dgm:cxnLst>
    <dgm:cxn modelId="{01A8FB5C-F397-4E6F-A43E-5041A66B7381}" type="presOf" srcId="{7140A019-39CD-44CC-B1E8-7A3A8A303A95}" destId="{855899B4-8E4B-4975-85AF-B97CA1291EFA}" srcOrd="0" destOrd="0" presId="urn:microsoft.com/office/officeart/2005/8/layout/default"/>
    <dgm:cxn modelId="{ED197164-53CB-463F-BB7E-A47AB3538C6B}" type="presOf" srcId="{4EE0E4D1-C824-4F84-BA4B-C1C968E6A119}" destId="{04722723-3F1A-436E-9D76-03F91D62BB20}" srcOrd="0" destOrd="0" presId="urn:microsoft.com/office/officeart/2005/8/layout/default"/>
    <dgm:cxn modelId="{E855275A-5577-49FE-BB16-70D3E12F7BE3}" type="presOf" srcId="{B945E8EF-DBCB-4EC1-833B-71AAA1B7E91B}" destId="{DB7029CF-57BC-48B4-A3B8-AC4745F2F8E7}" srcOrd="0" destOrd="0" presId="urn:microsoft.com/office/officeart/2005/8/layout/default"/>
    <dgm:cxn modelId="{6F743E95-91F8-4F7B-BE8C-C0090BE9C82E}" type="presOf" srcId="{B24536EE-081E-4EB7-8621-12A66410D86E}" destId="{AEE3EEB6-B47F-4BAB-87B6-D16428AD43DF}" srcOrd="0" destOrd="0" presId="urn:microsoft.com/office/officeart/2005/8/layout/default"/>
    <dgm:cxn modelId="{899E54B8-CB15-4900-9D38-67A5CDB75D8A}" srcId="{7140A019-39CD-44CC-B1E8-7A3A8A303A95}" destId="{EC04F1FD-0625-4053-B6DB-BD0871938011}" srcOrd="0" destOrd="0" parTransId="{DB2428F1-2454-4CD3-8EBA-0005610788B3}" sibTransId="{CD446271-8120-496E-8C81-20F554D83633}"/>
    <dgm:cxn modelId="{DBBE97BE-0DB0-4E52-937A-B3FFDC6F649C}" srcId="{7140A019-39CD-44CC-B1E8-7A3A8A303A95}" destId="{B945E8EF-DBCB-4EC1-833B-71AAA1B7E91B}" srcOrd="2" destOrd="0" parTransId="{20BA1E7B-6985-4776-8EBF-3C935ECAB787}" sibTransId="{086055BE-4595-4613-BB97-7EF1858B9B83}"/>
    <dgm:cxn modelId="{5AEB6CE0-B3F9-429B-9CD4-128F640B64F0}" srcId="{7140A019-39CD-44CC-B1E8-7A3A8A303A95}" destId="{B24536EE-081E-4EB7-8621-12A66410D86E}" srcOrd="3" destOrd="0" parTransId="{40893313-0BF6-462E-BC9E-66A706FE308E}" sibTransId="{BDDCAAC2-CC51-417D-B2EB-821D3FC1D8A9}"/>
    <dgm:cxn modelId="{B45492E9-F674-4D54-BF83-CD9A39B36573}" srcId="{7140A019-39CD-44CC-B1E8-7A3A8A303A95}" destId="{4EE0E4D1-C824-4F84-BA4B-C1C968E6A119}" srcOrd="1" destOrd="0" parTransId="{0354EABF-52FE-426A-8106-FA015C500978}" sibTransId="{F4715FA8-9F22-490A-B271-E2A423AE0DF3}"/>
    <dgm:cxn modelId="{09C194F1-BB78-4C8E-A234-000CCDFE1EC5}" type="presOf" srcId="{EC04F1FD-0625-4053-B6DB-BD0871938011}" destId="{9C28BD35-ED7C-4F98-A80A-3C8C27CACD5D}" srcOrd="0" destOrd="0" presId="urn:microsoft.com/office/officeart/2005/8/layout/default"/>
    <dgm:cxn modelId="{0BEEAF12-CB45-42A2-8F0B-2D08D0315A15}" type="presParOf" srcId="{855899B4-8E4B-4975-85AF-B97CA1291EFA}" destId="{9C28BD35-ED7C-4F98-A80A-3C8C27CACD5D}" srcOrd="0" destOrd="0" presId="urn:microsoft.com/office/officeart/2005/8/layout/default"/>
    <dgm:cxn modelId="{C443CDB4-0543-4FB4-9434-CCF59F6B60C9}" type="presParOf" srcId="{855899B4-8E4B-4975-85AF-B97CA1291EFA}" destId="{891EACB7-A654-41FF-8748-1046E0DF1290}" srcOrd="1" destOrd="0" presId="urn:microsoft.com/office/officeart/2005/8/layout/default"/>
    <dgm:cxn modelId="{248A3AEA-C7F8-4C54-8FAA-5630A2121D8B}" type="presParOf" srcId="{855899B4-8E4B-4975-85AF-B97CA1291EFA}" destId="{04722723-3F1A-436E-9D76-03F91D62BB20}" srcOrd="2" destOrd="0" presId="urn:microsoft.com/office/officeart/2005/8/layout/default"/>
    <dgm:cxn modelId="{E3EED43F-E7FA-4EBF-A177-68695DFE381A}" type="presParOf" srcId="{855899B4-8E4B-4975-85AF-B97CA1291EFA}" destId="{17E8C969-1F0A-4A4F-A503-25601952D85A}" srcOrd="3" destOrd="0" presId="urn:microsoft.com/office/officeart/2005/8/layout/default"/>
    <dgm:cxn modelId="{2BC0DFAC-6BF7-4913-A962-85371B42402B}" type="presParOf" srcId="{855899B4-8E4B-4975-85AF-B97CA1291EFA}" destId="{DB7029CF-57BC-48B4-A3B8-AC4745F2F8E7}" srcOrd="4" destOrd="0" presId="urn:microsoft.com/office/officeart/2005/8/layout/default"/>
    <dgm:cxn modelId="{5FECA795-EF42-44A5-BB2F-42C5731C422C}" type="presParOf" srcId="{855899B4-8E4B-4975-85AF-B97CA1291EFA}" destId="{4A9F7A66-0BE1-4314-B421-D6154DC892DB}" srcOrd="5" destOrd="0" presId="urn:microsoft.com/office/officeart/2005/8/layout/default"/>
    <dgm:cxn modelId="{95A6CBB1-E731-4BB2-A23A-96A772D6A0D2}" type="presParOf" srcId="{855899B4-8E4B-4975-85AF-B97CA1291EFA}" destId="{AEE3EEB6-B47F-4BAB-87B6-D16428AD43D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8BD35-ED7C-4F98-A80A-3C8C27CACD5D}">
      <dsp:nvSpPr>
        <dsp:cNvPr id="0" name=""/>
        <dsp:cNvSpPr/>
      </dsp:nvSpPr>
      <dsp:spPr>
        <a:xfrm>
          <a:off x="230187" y="1118"/>
          <a:ext cx="3651250" cy="2190750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chemeClr val="accent1">
                  <a:lumMod val="10000"/>
                </a:schemeClr>
              </a:solidFill>
            </a:rPr>
            <a:t>Farhan </a:t>
          </a:r>
        </a:p>
      </dsp:txBody>
      <dsp:txXfrm>
        <a:off x="230187" y="1118"/>
        <a:ext cx="3651250" cy="2190750"/>
      </dsp:txXfrm>
    </dsp:sp>
    <dsp:sp modelId="{04722723-3F1A-436E-9D76-03F91D62BB20}">
      <dsp:nvSpPr>
        <dsp:cNvPr id="0" name=""/>
        <dsp:cNvSpPr/>
      </dsp:nvSpPr>
      <dsp:spPr>
        <a:xfrm>
          <a:off x="4246562" y="1118"/>
          <a:ext cx="3651250" cy="2190750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chemeClr val="accent1">
                  <a:lumMod val="10000"/>
                </a:schemeClr>
              </a:solidFill>
            </a:rPr>
            <a:t>Ibad</a:t>
          </a:r>
        </a:p>
      </dsp:txBody>
      <dsp:txXfrm>
        <a:off x="4246562" y="1118"/>
        <a:ext cx="3651250" cy="2190750"/>
      </dsp:txXfrm>
    </dsp:sp>
    <dsp:sp modelId="{DB7029CF-57BC-48B4-A3B8-AC4745F2F8E7}">
      <dsp:nvSpPr>
        <dsp:cNvPr id="0" name=""/>
        <dsp:cNvSpPr/>
      </dsp:nvSpPr>
      <dsp:spPr>
        <a:xfrm>
          <a:off x="230187" y="2556993"/>
          <a:ext cx="3651250" cy="2190750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chemeClr val="accent1">
                  <a:lumMod val="10000"/>
                </a:schemeClr>
              </a:solidFill>
            </a:rPr>
            <a:t>Sharjeel</a:t>
          </a:r>
        </a:p>
      </dsp:txBody>
      <dsp:txXfrm>
        <a:off x="230187" y="2556993"/>
        <a:ext cx="3651250" cy="2190750"/>
      </dsp:txXfrm>
    </dsp:sp>
    <dsp:sp modelId="{AEE3EEB6-B47F-4BAB-87B6-D16428AD43DF}">
      <dsp:nvSpPr>
        <dsp:cNvPr id="0" name=""/>
        <dsp:cNvSpPr/>
      </dsp:nvSpPr>
      <dsp:spPr>
        <a:xfrm>
          <a:off x="4217973" y="2546258"/>
          <a:ext cx="3651250" cy="2190750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>
              <a:solidFill>
                <a:schemeClr val="accent1">
                  <a:lumMod val="10000"/>
                </a:schemeClr>
              </a:solidFill>
            </a:rPr>
            <a:t>Taha</a:t>
          </a:r>
        </a:p>
      </dsp:txBody>
      <dsp:txXfrm>
        <a:off x="4217973" y="2546258"/>
        <a:ext cx="3651250" cy="2190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8T04:07:43.9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24575,'5'0'0,"4"0"0,7 0 0,3 0 0,4 0 0,1 0 0,-2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08T04:11:59.7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24575,'5'0'0,"4"0"0,7 0 0,3 0 0,4 0 0,1 0 0,-2 0-8191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1/14/2026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B827-B676-0809-3A17-58A1AFF87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D65AC-DD5F-1654-9212-33C4B717E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D60BC0-DCF1-D967-1C56-641F09BBD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6DCEC-2243-7554-C6BE-2B465A4CF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27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36DC4-537E-5006-C44D-03315F3D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3CFE2-0CC6-02BA-E66C-904DB86CCA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0B5D4-FE48-487D-4874-5EB20401B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1F5F0-74F0-9A9F-5EC9-892482674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690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946EB8-7E0D-F7C0-D9CB-CFF8DF2C48E0}"/>
              </a:ext>
            </a:extLst>
          </p:cNvPr>
          <p:cNvSpPr txBox="1"/>
          <p:nvPr/>
        </p:nvSpPr>
        <p:spPr>
          <a:xfrm>
            <a:off x="6980705" y="5344316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SkillSwap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SkillSwap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Money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C67C-D286-74AE-086C-3E45FF9D954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22250"/>
            <a:ext cx="6363479" cy="374718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Premium Memberships → Ad-free, priority features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Certificates / Skill Verification → Optional badges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Featured Profiles &amp; Tokens → Voluntary support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Idea: Free for all, monetized optionally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Financials</a:t>
            </a:r>
          </a:p>
        </p:txBody>
      </p:sp>
      <p:graphicFrame>
        <p:nvGraphicFramePr>
          <p:cNvPr id="5" name="Table 9">
            <a:extLst>
              <a:ext uri="{FF2B5EF4-FFF2-40B4-BE49-F238E27FC236}">
                <a16:creationId xmlns:a16="http://schemas.microsoft.com/office/drawing/2014/main" id="{B782709C-FC0C-E355-9C94-A8EE025BAC7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436344385"/>
              </p:ext>
            </p:extLst>
          </p:nvPr>
        </p:nvGraphicFramePr>
        <p:xfrm>
          <a:off x="923925" y="2009775"/>
          <a:ext cx="9857818" cy="2810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172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012882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56201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Revenue Source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1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2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 3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dirty="0"/>
                        <a:t>Premium Memberships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500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1,500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5000+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dirty="0"/>
                        <a:t>Skill Verification / Certificates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50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200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dirty="0"/>
                        <a:t>Featured Profiles / Ads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3000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10000+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562010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       Total Revenue (₨)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b="1" dirty="0"/>
                        <a:t>235,000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835,000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3,200,000</a:t>
                      </a:r>
                      <a:endParaRPr lang="en-US" sz="18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D9C0E-8D18-9E30-C6F4-52C8842F5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039" y="145938"/>
            <a:ext cx="10354052" cy="120976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170C2-C7A6-88F8-FAEC-7F7FBC2FD6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DE3F8A5-0246-0334-EF3E-6F68B09241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559506"/>
              </p:ext>
            </p:extLst>
          </p:nvPr>
        </p:nvGraphicFramePr>
        <p:xfrm>
          <a:off x="1955800" y="1657350"/>
          <a:ext cx="8128000" cy="474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84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8" y="557385"/>
            <a:ext cx="7273637" cy="1106905"/>
          </a:xfrm>
        </p:spPr>
        <p:txBody>
          <a:bodyPr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6540" y="1919307"/>
            <a:ext cx="5181601" cy="41557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average online course costs    </a:t>
            </a:r>
            <a:r>
              <a:rPr lang="en-US" sz="2200" b="1"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80% of learners never finish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courses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Skills exist everywhere —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connections don’t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23EFA-728F-F8A4-DDD3-C002475B3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753" y="1758850"/>
            <a:ext cx="7273637" cy="510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36AB5-9B2B-3D11-FA45-9C30FD24B427}"/>
              </a:ext>
            </a:extLst>
          </p:cNvPr>
          <p:cNvSpPr txBox="1"/>
          <p:nvPr/>
        </p:nvSpPr>
        <p:spPr>
          <a:xfrm>
            <a:off x="55556" y="79066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why is learning still broken?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2FC696-142A-4441-54A4-B766A5E5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-11653"/>
            <a:ext cx="6400799" cy="68606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DA653B5-AD22-1D94-A4D8-26028297BE79}"/>
              </a:ext>
            </a:extLst>
          </p:cNvPr>
          <p:cNvSpPr txBox="1"/>
          <p:nvPr/>
        </p:nvSpPr>
        <p:spPr>
          <a:xfrm>
            <a:off x="201707" y="2177750"/>
            <a:ext cx="6109446" cy="2951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One-way platforms dominate.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YouTube, Udemy, Coursera deliver content, but interaction is limited.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Untapped teaching potential.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Everyone has a skill to share, yet no platform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allows easy two-way learning.</a:t>
            </a: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88" y="111495"/>
            <a:ext cx="9524998" cy="149962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06188" y="1611122"/>
            <a:ext cx="5728447" cy="485634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Break the cost barrier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 learning accessible without expensive subscriptions or tuition.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Encourage completion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Keep learners engaged and motivated so fewer drop out.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two-way interaction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Move beyond passive content—enable learners and teachers to connect directly.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Unlock hidden teaching potential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Give everyone a way to share their skills with others.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0B0198-B2B7-B4B5-D9F2-D4533454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118" y="0"/>
            <a:ext cx="587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63360" y="5310800"/>
            <a:ext cx="4805997" cy="107984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Bradley Hand ITC" panose="03070402050302030203" pitchFamily="66" charset="0"/>
              </a:rPr>
              <a:t>Knowledge</a:t>
            </a:r>
            <a:r>
              <a:rPr lang="en-US" sz="2400" b="1" dirty="0">
                <a:latin typeface="Bradley Hand ITC" panose="03070402050302030203" pitchFamily="66" charset="0"/>
              </a:rPr>
              <a:t> for </a:t>
            </a:r>
            <a:r>
              <a:rPr lang="en-US" sz="2400" b="1" dirty="0">
                <a:solidFill>
                  <a:schemeClr val="accent5"/>
                </a:solidFill>
                <a:latin typeface="Bradley Hand ITC" panose="03070402050302030203" pitchFamily="66" charset="0"/>
              </a:rPr>
              <a:t>Knowledge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214F074-F9C9-81D0-F8E7-3661342E74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2537" b="12537"/>
          <a:stretch>
            <a:fillRect/>
          </a:stretch>
        </p:blipFill>
        <p:spPr/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008A85-0FDC-A558-BEC2-4EAAA561F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280" y="1692350"/>
            <a:ext cx="3618450" cy="361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788AE-855D-8BC4-AB83-0FF7D755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9E259-7642-CB64-66AE-3D945789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4" y="31247"/>
            <a:ext cx="10439401" cy="16170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4357E-9F85-0B86-EBA2-483FC5FC59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8968" y="1491031"/>
            <a:ext cx="4973216" cy="440280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Two-way skill exchange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and teach at the same time.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Accessible &amp; affordable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core platform; optional premium features.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collaboration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matches learners &amp; teachers; real-time translation &amp; time zone sync.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Community-driven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Ratings, reviews, and digital tokens reward high-quality teaching.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32522-BC59-B796-B83D-9416DEFF91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0DE516-D912-28D9-3B9B-67E9D90FA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302" y="1646047"/>
            <a:ext cx="6369698" cy="425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5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178513"/>
            <a:ext cx="10363201" cy="1629601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SkillSwap</a:t>
            </a:r>
            <a:r>
              <a:rPr lang="en-US" dirty="0"/>
              <a:t>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E9AFF-82E3-03A6-FD34-87899B4BADB5}"/>
              </a:ext>
            </a:extLst>
          </p:cNvPr>
          <p:cNvSpPr txBox="1"/>
          <p:nvPr/>
        </p:nvSpPr>
        <p:spPr>
          <a:xfrm>
            <a:off x="262624" y="1915476"/>
            <a:ext cx="5443756" cy="3027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Create Profile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 &amp; Match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Skills &amp; AI Matching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Chat / Video Sessions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 &amp; Reward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Rate &amp; Digital Tokens</a:t>
            </a:r>
            <a:endParaRPr lang="en-US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4DBBF8D-5BC1-5AB2-6A4B-01BD8EA1536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706380" y="0"/>
            <a:ext cx="6485620" cy="6858000"/>
          </a:xfr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12226-91DF-C622-F8EF-4F756A91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42536-45B3-4CA0-E8ED-C385B33CFC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5D3E6CB-A14F-5B1E-8237-EC7B485E9EA4}"/>
                  </a:ext>
                </a:extLst>
              </p14:cNvPr>
              <p14:cNvContentPartPr/>
              <p14:nvPr/>
            </p14:nvContentPartPr>
            <p14:xfrm>
              <a:off x="7691421" y="600148"/>
              <a:ext cx="4248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5D3E6CB-A14F-5B1E-8237-EC7B485E9E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5301" y="594028"/>
                <a:ext cx="5472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8888A8-9FBF-4960-EC64-F276EF8F93F7}"/>
                  </a:ext>
                </a:extLst>
              </p14:cNvPr>
              <p14:cNvContentPartPr/>
              <p14:nvPr/>
            </p14:nvContentPartPr>
            <p14:xfrm>
              <a:off x="7691421" y="573508"/>
              <a:ext cx="424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8888A8-9FBF-4960-EC64-F276EF8F93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5301" y="567388"/>
                <a:ext cx="5472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5C2E253-7944-989E-9830-E02311C7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C01DF8-2EA6-1640-0C33-402CCE50D240}"/>
              </a:ext>
            </a:extLst>
          </p:cNvPr>
          <p:cNvSpPr txBox="1"/>
          <p:nvPr/>
        </p:nvSpPr>
        <p:spPr>
          <a:xfrm>
            <a:off x="5342964" y="6173136"/>
            <a:ext cx="1595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Pay to Play</a:t>
            </a:r>
          </a:p>
        </p:txBody>
      </p:sp>
    </p:spTree>
    <p:extLst>
      <p:ext uri="{BB962C8B-B14F-4D97-AF65-F5344CB8AC3E}">
        <p14:creationId xmlns:p14="http://schemas.microsoft.com/office/powerpoint/2010/main" val="1241750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04" y="315532"/>
            <a:ext cx="5179615" cy="1448747"/>
          </a:xfrm>
        </p:spPr>
        <p:txBody>
          <a:bodyPr>
            <a:normAutofit/>
          </a:bodyPr>
          <a:lstStyle/>
          <a:p>
            <a:r>
              <a:rPr lang="en-US" dirty="0"/>
              <a:t>EdTech Market &amp; </a:t>
            </a:r>
            <a:r>
              <a:rPr lang="en-US" dirty="0" err="1"/>
              <a:t>SkillSwap</a:t>
            </a:r>
            <a:r>
              <a:rPr lang="en-US" dirty="0"/>
              <a:t> Opportunity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Placeholder 17" descr="Two people looking at their phones">
            <a:extLst>
              <a:ext uri="{FF2B5EF4-FFF2-40B4-BE49-F238E27FC236}">
                <a16:creationId xmlns:a16="http://schemas.microsoft.com/office/drawing/2014/main" id="{1609D79A-E8EF-302E-E8CA-07C644CE0E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81" r="81"/>
          <a:stretch/>
        </p:blipFill>
        <p:spPr>
          <a:xfrm>
            <a:off x="6076950" y="0"/>
            <a:ext cx="6115050" cy="68688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A2F3-6F10-B14C-BAFC-6D9C0567F113}"/>
              </a:ext>
            </a:extLst>
          </p:cNvPr>
          <p:cNvSpPr txBox="1"/>
          <p:nvPr/>
        </p:nvSpPr>
        <p:spPr>
          <a:xfrm>
            <a:off x="146006" y="1781303"/>
            <a:ext cx="6365810" cy="461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EdTech Market (2026):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$404 Bn → $605 B by 2030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Segments: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Courses → $150 Bn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Content Platforms → $80 Bn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 Upskilling → $120 Bn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EdTech → $54 Bn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Untapped Niche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Peer-to-Peer Skills $10–15B →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SkillSwap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Users: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Students, Freelancers, Early-Career Professionals, Self-Learners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Gap: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Affordable, interactive, global learning →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SkillSwap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fills this gap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860</TotalTime>
  <Words>406</Words>
  <Application>Microsoft Office PowerPoint</Application>
  <PresentationFormat>Widescreen</PresentationFormat>
  <Paragraphs>101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Bradley Hand ITC</vt:lpstr>
      <vt:lpstr>Calibri</vt:lpstr>
      <vt:lpstr>Tenorite</vt:lpstr>
      <vt:lpstr>Times New Roman</vt:lpstr>
      <vt:lpstr>Wingdings</vt:lpstr>
      <vt:lpstr>Custom</vt:lpstr>
      <vt:lpstr>PowerPoint Presentation</vt:lpstr>
      <vt:lpstr>Problem </vt:lpstr>
      <vt:lpstr>PowerPoint Presentation</vt:lpstr>
      <vt:lpstr>Solution</vt:lpstr>
      <vt:lpstr>PowerPoint Presentation</vt:lpstr>
      <vt:lpstr>Product overview </vt:lpstr>
      <vt:lpstr>How SkillSwap Works</vt:lpstr>
      <vt:lpstr>PowerPoint Presentation</vt:lpstr>
      <vt:lpstr>EdTech Market &amp; SkillSwap Opportunity</vt:lpstr>
      <vt:lpstr>How SkillSwap Makes Money</vt:lpstr>
      <vt:lpstr>Financials</vt:lpstr>
      <vt:lpstr>Members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Haseeb</dc:creator>
  <cp:lastModifiedBy>Haseeb</cp:lastModifiedBy>
  <cp:revision>10</cp:revision>
  <dcterms:created xsi:type="dcterms:W3CDTF">2026-01-07T14:19:28Z</dcterms:created>
  <dcterms:modified xsi:type="dcterms:W3CDTF">2026-01-14T12:21:42Z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